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18"/>
  </p:notesMasterIdLst>
  <p:sldIdLst>
    <p:sldId id="256" r:id="rId5"/>
    <p:sldId id="257" r:id="rId6"/>
    <p:sldId id="259" r:id="rId7"/>
    <p:sldId id="266" r:id="rId8"/>
    <p:sldId id="260" r:id="rId9"/>
    <p:sldId id="261" r:id="rId10"/>
    <p:sldId id="263" r:id="rId11"/>
    <p:sldId id="264" r:id="rId12"/>
    <p:sldId id="267" r:id="rId13"/>
    <p:sldId id="268" r:id="rId14"/>
    <p:sldId id="269" r:id="rId15"/>
    <p:sldId id="270" r:id="rId16"/>
    <p:sldId id="271" r:id="rId17"/>
  </p:sldIdLst>
  <p:sldSz cx="14630400" cy="8229600"/>
  <p:notesSz cx="8229600" cy="14630400"/>
  <p:embeddedFontLst>
    <p:embeddedFont>
      <p:font typeface="Inter Medium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C97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638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jp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89" y="89921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500" dirty="0">
                <a:solidFill>
                  <a:srgbClr val="030303"/>
                </a:solidFill>
                <a:latin typeface="Inter Medium" panose="020B0604020202020204" charset="0"/>
                <a:ea typeface="Inter Medium" panose="020B0604020202020204" charset="0"/>
                <a:cs typeface="DM Sans Semi Bold" pitchFamily="34" charset="-120"/>
              </a:rPr>
              <a:t>Automated Tulsi Leaf Disease Detection</a:t>
            </a:r>
            <a:endParaRPr lang="en-US" sz="55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817677"/>
            <a:ext cx="7556421" cy="1926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IN" sz="2000" dirty="0">
                <a:latin typeface="Inter Medium" panose="020B0604020202020204" charset="0"/>
                <a:ea typeface="Inter Medium" panose="020B0604020202020204" charset="0"/>
                <a:cs typeface="Times New Roman" panose="02020603050405020304" pitchFamily="18" charset="0"/>
              </a:rPr>
              <a:t>Diya Arvadia (23BEC094) </a:t>
            </a:r>
          </a:p>
          <a:p>
            <a:pPr>
              <a:lnSpc>
                <a:spcPts val="2850"/>
              </a:lnSpc>
            </a:pPr>
            <a:r>
              <a:rPr lang="en-IN" sz="2000" dirty="0">
                <a:latin typeface="Inter Medium" panose="020B0604020202020204" charset="0"/>
                <a:ea typeface="Inter Medium" panose="020B0604020202020204" charset="0"/>
                <a:cs typeface="Times New Roman" panose="02020603050405020304" pitchFamily="18" charset="0"/>
              </a:rPr>
              <a:t>Shweta Sharma (23BEC095) </a:t>
            </a:r>
          </a:p>
          <a:p>
            <a:pPr>
              <a:lnSpc>
                <a:spcPts val="2850"/>
              </a:lnSpc>
            </a:pPr>
            <a:r>
              <a:rPr lang="en-IN" sz="2000" dirty="0">
                <a:latin typeface="Inter Medium" panose="020B0604020202020204" charset="0"/>
                <a:ea typeface="Inter Medium" panose="020B0604020202020204" charset="0"/>
                <a:cs typeface="Times New Roman" panose="02020603050405020304" pitchFamily="18" charset="0"/>
              </a:rPr>
              <a:t>Ayush Kumar Singh (23BEC097) </a:t>
            </a:r>
          </a:p>
          <a:p>
            <a:pPr>
              <a:lnSpc>
                <a:spcPts val="2850"/>
              </a:lnSpc>
            </a:pPr>
            <a:r>
              <a:rPr lang="en-IN" sz="2000" dirty="0">
                <a:latin typeface="Inter Medium" panose="020B0604020202020204" charset="0"/>
                <a:ea typeface="Inter Medium" panose="020B0604020202020204" charset="0"/>
                <a:cs typeface="Times New Roman" panose="02020603050405020304" pitchFamily="18" charset="0"/>
              </a:rPr>
              <a:t>Yug KetanKumar Dhamsania (23BEC098) </a:t>
            </a:r>
          </a:p>
          <a:p>
            <a:pPr>
              <a:lnSpc>
                <a:spcPts val="2850"/>
              </a:lnSpc>
            </a:pPr>
            <a:r>
              <a:rPr lang="en-IN" sz="2000" dirty="0">
                <a:latin typeface="Inter Medium" panose="020B0604020202020204" charset="0"/>
                <a:ea typeface="Inter Medium" panose="020B0604020202020204" charset="0"/>
                <a:cs typeface="Times New Roman" panose="02020603050405020304" pitchFamily="18" charset="0"/>
              </a:rPr>
              <a:t>Yash </a:t>
            </a:r>
            <a:r>
              <a:rPr lang="en-IN" sz="2000">
                <a:latin typeface="Inter Medium" panose="020B0604020202020204" charset="0"/>
                <a:ea typeface="Inter Medium" panose="020B0604020202020204" charset="0"/>
                <a:cs typeface="Times New Roman" panose="02020603050405020304" pitchFamily="18" charset="0"/>
              </a:rPr>
              <a:t>Dasadia </a:t>
            </a:r>
            <a:r>
              <a:rPr lang="en-IN" sz="2000" dirty="0">
                <a:latin typeface="Inter Medium" panose="020B0604020202020204" charset="0"/>
                <a:ea typeface="Inter Medium" panose="020B0604020202020204" charset="0"/>
                <a:cs typeface="Times New Roman" panose="02020603050405020304" pitchFamily="18" charset="0"/>
              </a:rPr>
              <a:t>(23BEC106) </a:t>
            </a:r>
            <a:endParaRPr lang="en-US" sz="2000" dirty="0">
              <a:latin typeface="Inter Medium" panose="020B0604020202020204" charset="0"/>
              <a:ea typeface="Inter Medium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52E99604-BE51-E4BD-E09B-E0055093A5C3}"/>
              </a:ext>
            </a:extLst>
          </p:cNvPr>
          <p:cNvSpPr/>
          <p:nvPr/>
        </p:nvSpPr>
        <p:spPr>
          <a:xfrm>
            <a:off x="793790" y="3948545"/>
            <a:ext cx="6242631" cy="90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2400" b="1" dirty="0">
                <a:solidFill>
                  <a:srgbClr val="030303"/>
                </a:solidFill>
                <a:latin typeface="Inter Medium" panose="020B0604020202020204" charset="0"/>
                <a:ea typeface="Inter Medium" panose="020B0604020202020204" charset="0"/>
              </a:rPr>
              <a:t>Presented By: -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2400" b="1" dirty="0"/>
          </a:p>
        </p:txBody>
      </p:sp>
      <p:pic>
        <p:nvPicPr>
          <p:cNvPr id="7" name="Picture 6" descr="A close up of a plant&#10;&#10;AI-generated content may be incorrect.">
            <a:extLst>
              <a:ext uri="{FF2B5EF4-FFF2-40B4-BE49-F238E27FC236}">
                <a16:creationId xmlns:a16="http://schemas.microsoft.com/office/drawing/2014/main" id="{2D2105CF-F56E-0555-560F-A850AA27A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285" y="0"/>
            <a:ext cx="5488115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21EFEC2-EB30-713A-9C21-78138263069F}"/>
              </a:ext>
            </a:extLst>
          </p:cNvPr>
          <p:cNvSpPr/>
          <p:nvPr/>
        </p:nvSpPr>
        <p:spPr>
          <a:xfrm>
            <a:off x="687467" y="540187"/>
            <a:ext cx="7104459" cy="613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500" dirty="0">
                <a:solidFill>
                  <a:srgbClr val="030303"/>
                </a:solidFill>
                <a:latin typeface="Inter Medium" panose="020B0604020202020204" charset="0"/>
                <a:ea typeface="Inter Medium" panose="020B0604020202020204" charset="0"/>
                <a:cs typeface="DM Sans Semi Bold" pitchFamily="34" charset="-120"/>
              </a:rPr>
              <a:t>Training Strategy &amp; Evaluation</a:t>
            </a:r>
            <a:endParaRPr lang="en-US" sz="45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D247E111-C679-D4AD-A542-4AAFCBF51C04}"/>
              </a:ext>
            </a:extLst>
          </p:cNvPr>
          <p:cNvSpPr/>
          <p:nvPr/>
        </p:nvSpPr>
        <p:spPr>
          <a:xfrm>
            <a:off x="698897" y="1337687"/>
            <a:ext cx="13255466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Our training involved a two-phase approach for optimal learning and performance.</a:t>
            </a:r>
            <a:endParaRPr lang="en-US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61E2BAF3-9FFE-E330-7E0A-AFC93C3A103D}"/>
              </a:ext>
            </a:extLst>
          </p:cNvPr>
          <p:cNvSpPr/>
          <p:nvPr/>
        </p:nvSpPr>
        <p:spPr>
          <a:xfrm>
            <a:off x="7303770" y="2082165"/>
            <a:ext cx="22860" cy="2817495"/>
          </a:xfrm>
          <a:prstGeom prst="roundRect">
            <a:avLst>
              <a:gd name="adj" fmla="val 128904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/>
          <a:lstStyle/>
          <a:p>
            <a:endParaRPr lang="en-IN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8BF95F9C-B2AF-41F1-B2F6-EB0133B2A116}"/>
              </a:ext>
            </a:extLst>
          </p:cNvPr>
          <p:cNvSpPr/>
          <p:nvPr/>
        </p:nvSpPr>
        <p:spPr>
          <a:xfrm>
            <a:off x="6527840" y="2291715"/>
            <a:ext cx="589240" cy="22860"/>
          </a:xfrm>
          <a:prstGeom prst="roundRect">
            <a:avLst>
              <a:gd name="adj" fmla="val 128904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/>
          <a:lstStyle/>
          <a:p>
            <a:endParaRPr lang="en-IN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D8948F07-DD09-BC12-A6CB-BDA83E217534}"/>
              </a:ext>
            </a:extLst>
          </p:cNvPr>
          <p:cNvSpPr/>
          <p:nvPr/>
        </p:nvSpPr>
        <p:spPr>
          <a:xfrm>
            <a:off x="7094220" y="1985347"/>
            <a:ext cx="430530" cy="538778"/>
          </a:xfrm>
          <a:prstGeom prst="roundRect">
            <a:avLst>
              <a:gd name="adj" fmla="val 666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/>
          <a:lstStyle/>
          <a:p>
            <a:endParaRPr lang="en-IN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2D802B80-EB80-66F4-91E2-EE12EB8A09B8}"/>
              </a:ext>
            </a:extLst>
          </p:cNvPr>
          <p:cNvSpPr/>
          <p:nvPr/>
        </p:nvSpPr>
        <p:spPr>
          <a:xfrm>
            <a:off x="7167920" y="2119015"/>
            <a:ext cx="294561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DM Sans Semi Bold" pitchFamily="34" charset="-120"/>
              </a:rPr>
              <a:t>1</a:t>
            </a:r>
            <a:endParaRPr lang="en-US" sz="23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F2024BD1-59F8-D471-5F62-80F25DABAE2F}"/>
              </a:ext>
            </a:extLst>
          </p:cNvPr>
          <p:cNvSpPr/>
          <p:nvPr/>
        </p:nvSpPr>
        <p:spPr>
          <a:xfrm>
            <a:off x="3788807" y="2149673"/>
            <a:ext cx="2544247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DM Sans Semi Bold" pitchFamily="34" charset="-120"/>
              </a:rPr>
              <a:t>Phase 1: Base Training</a:t>
            </a:r>
            <a:endParaRPr lang="en-US" sz="20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B116BCBF-B4F2-C069-91B9-97F1E5A3612F}"/>
              </a:ext>
            </a:extLst>
          </p:cNvPr>
          <p:cNvSpPr/>
          <p:nvPr/>
        </p:nvSpPr>
        <p:spPr>
          <a:xfrm>
            <a:off x="687467" y="2723624"/>
            <a:ext cx="5645587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20 Epochs. MobileNetV2 layers frozen. Only custom classification layers trained (5,124 parameters). Purpose: Learn to interpret MobileNetV2 features.</a:t>
            </a:r>
            <a:endParaRPr lang="en-US" sz="17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B5A82C32-5C2B-3B89-8020-13ABE8F325AD}"/>
              </a:ext>
            </a:extLst>
          </p:cNvPr>
          <p:cNvSpPr/>
          <p:nvPr/>
        </p:nvSpPr>
        <p:spPr>
          <a:xfrm>
            <a:off x="7513320" y="3470196"/>
            <a:ext cx="589240" cy="22860"/>
          </a:xfrm>
          <a:prstGeom prst="roundRect">
            <a:avLst>
              <a:gd name="adj" fmla="val 128904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/>
          <a:lstStyle/>
          <a:p>
            <a:endParaRPr lang="en-IN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1" name="Shape 9">
            <a:extLst>
              <a:ext uri="{FF2B5EF4-FFF2-40B4-BE49-F238E27FC236}">
                <a16:creationId xmlns:a16="http://schemas.microsoft.com/office/drawing/2014/main" id="{163D07C1-9A09-2921-7913-6463B9A836DD}"/>
              </a:ext>
            </a:extLst>
          </p:cNvPr>
          <p:cNvSpPr/>
          <p:nvPr/>
        </p:nvSpPr>
        <p:spPr>
          <a:xfrm>
            <a:off x="7094220" y="3163828"/>
            <a:ext cx="441960" cy="538778"/>
          </a:xfrm>
          <a:prstGeom prst="roundRect">
            <a:avLst>
              <a:gd name="adj" fmla="val 666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/>
          <a:lstStyle/>
          <a:p>
            <a:endParaRPr lang="en-IN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FED5A59A-5848-6392-A086-F37D27AB6450}"/>
              </a:ext>
            </a:extLst>
          </p:cNvPr>
          <p:cNvSpPr/>
          <p:nvPr/>
        </p:nvSpPr>
        <p:spPr>
          <a:xfrm>
            <a:off x="7167920" y="3297495"/>
            <a:ext cx="294561" cy="3682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DM Sans Semi Bold" pitchFamily="34" charset="-120"/>
              </a:rPr>
              <a:t>2</a:t>
            </a:r>
            <a:endParaRPr lang="en-US" sz="23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9F3A5DE4-C021-5368-670E-42A03C427192}"/>
              </a:ext>
            </a:extLst>
          </p:cNvPr>
          <p:cNvSpPr/>
          <p:nvPr/>
        </p:nvSpPr>
        <p:spPr>
          <a:xfrm>
            <a:off x="8297347" y="3328154"/>
            <a:ext cx="2455545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DM Sans Semi Bold" pitchFamily="34" charset="-120"/>
              </a:rPr>
              <a:t>Phase 2: Fine-tuning</a:t>
            </a:r>
            <a:endParaRPr lang="en-US" sz="20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CFDA0050-E93C-9B6E-8AC7-4608EBC04269}"/>
              </a:ext>
            </a:extLst>
          </p:cNvPr>
          <p:cNvSpPr/>
          <p:nvPr/>
        </p:nvSpPr>
        <p:spPr>
          <a:xfrm>
            <a:off x="8297347" y="3880113"/>
            <a:ext cx="5645587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10 Epochs. Top 100 layers of MobileNetV2 unfrozen. Learning rate reduced to 1e-5. Purpose: Refine feature extraction for Tulsi-specific patterns.</a:t>
            </a:r>
            <a:endParaRPr lang="en-US" sz="17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D71E3336-FE2D-2CC5-C711-CE3624809FBE}"/>
              </a:ext>
            </a:extLst>
          </p:cNvPr>
          <p:cNvSpPr/>
          <p:nvPr/>
        </p:nvSpPr>
        <p:spPr>
          <a:xfrm>
            <a:off x="687467" y="5194221"/>
            <a:ext cx="3563898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Inter Medium" panose="020B0604020202020204" charset="0"/>
                <a:ea typeface="Inter Medium" panose="020B0604020202020204" charset="0"/>
                <a:cs typeface="DM Sans Semi Bold" pitchFamily="34" charset="-120"/>
              </a:rPr>
              <a:t>Key Performance Metrics</a:t>
            </a:r>
            <a:endParaRPr lang="en-US" sz="23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90EDAE27-67A7-27BC-DF8E-C898DBE3F42C}"/>
              </a:ext>
            </a:extLst>
          </p:cNvPr>
          <p:cNvSpPr/>
          <p:nvPr/>
        </p:nvSpPr>
        <p:spPr>
          <a:xfrm>
            <a:off x="687467" y="5955149"/>
            <a:ext cx="3129677" cy="648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510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DM Sans Semi Bold" pitchFamily="34" charset="-120"/>
              </a:rPr>
              <a:t>91.63%</a:t>
            </a:r>
            <a:endParaRPr lang="en-US" sz="51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5CF3BFB0-BE79-0AEA-1936-A1DE8ED38860}"/>
              </a:ext>
            </a:extLst>
          </p:cNvPr>
          <p:cNvSpPr/>
          <p:nvPr/>
        </p:nvSpPr>
        <p:spPr>
          <a:xfrm>
            <a:off x="1024533" y="6848713"/>
            <a:ext cx="2455545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DM Sans Semi Bold" pitchFamily="34" charset="-120"/>
              </a:rPr>
              <a:t>Validation Accuracy</a:t>
            </a:r>
            <a:endParaRPr lang="en-US" sz="19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397A7E8B-9287-175F-283F-C5A4430D054B}"/>
              </a:ext>
            </a:extLst>
          </p:cNvPr>
          <p:cNvSpPr/>
          <p:nvPr/>
        </p:nvSpPr>
        <p:spPr>
          <a:xfrm>
            <a:off x="4062651" y="5955149"/>
            <a:ext cx="3129796" cy="648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510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DM Sans Semi Bold" pitchFamily="34" charset="-120"/>
              </a:rPr>
              <a:t>0.2522</a:t>
            </a:r>
            <a:endParaRPr lang="en-US" sz="51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31847DCE-5F5B-7C23-D18E-9FA52EDAB4C2}"/>
              </a:ext>
            </a:extLst>
          </p:cNvPr>
          <p:cNvSpPr/>
          <p:nvPr/>
        </p:nvSpPr>
        <p:spPr>
          <a:xfrm>
            <a:off x="4399717" y="6848713"/>
            <a:ext cx="2455545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DM Sans Semi Bold" pitchFamily="34" charset="-120"/>
              </a:rPr>
              <a:t>Validation Loss</a:t>
            </a:r>
            <a:endParaRPr lang="en-US" sz="19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20" name="Text 18">
            <a:extLst>
              <a:ext uri="{FF2B5EF4-FFF2-40B4-BE49-F238E27FC236}">
                <a16:creationId xmlns:a16="http://schemas.microsoft.com/office/drawing/2014/main" id="{E8523D7D-002A-B479-D5A5-A21D246829B6}"/>
              </a:ext>
            </a:extLst>
          </p:cNvPr>
          <p:cNvSpPr/>
          <p:nvPr/>
        </p:nvSpPr>
        <p:spPr>
          <a:xfrm>
            <a:off x="7437953" y="5955149"/>
            <a:ext cx="3129677" cy="648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510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DM Sans Semi Bold" pitchFamily="34" charset="-120"/>
              </a:rPr>
              <a:t>94.70%</a:t>
            </a:r>
            <a:endParaRPr lang="en-US" sz="51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E16AAECA-40A3-4FC9-0BDC-B9D9901DB71F}"/>
              </a:ext>
            </a:extLst>
          </p:cNvPr>
          <p:cNvSpPr/>
          <p:nvPr/>
        </p:nvSpPr>
        <p:spPr>
          <a:xfrm>
            <a:off x="7775019" y="6848713"/>
            <a:ext cx="2455545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DM Sans Semi Bold" pitchFamily="34" charset="-120"/>
              </a:rPr>
              <a:t>Training Accuracy</a:t>
            </a:r>
            <a:endParaRPr lang="en-US" sz="19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C8F463E1-16C1-37DC-2372-0D7FBBE25B9F}"/>
              </a:ext>
            </a:extLst>
          </p:cNvPr>
          <p:cNvSpPr/>
          <p:nvPr/>
        </p:nvSpPr>
        <p:spPr>
          <a:xfrm>
            <a:off x="10813137" y="5955149"/>
            <a:ext cx="3129796" cy="648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510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DM Sans Semi Bold" pitchFamily="34" charset="-120"/>
              </a:rPr>
              <a:t>0.2165</a:t>
            </a:r>
            <a:endParaRPr lang="en-US" sz="51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CD4AA9ED-533D-D539-CF39-3F35C4B1A19D}"/>
              </a:ext>
            </a:extLst>
          </p:cNvPr>
          <p:cNvSpPr/>
          <p:nvPr/>
        </p:nvSpPr>
        <p:spPr>
          <a:xfrm>
            <a:off x="11150203" y="6848713"/>
            <a:ext cx="2455545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DM Sans Semi Bold" pitchFamily="34" charset="-120"/>
              </a:rPr>
              <a:t>Training Loss</a:t>
            </a:r>
            <a:endParaRPr lang="en-US" sz="19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24" name="Text 22">
            <a:extLst>
              <a:ext uri="{FF2B5EF4-FFF2-40B4-BE49-F238E27FC236}">
                <a16:creationId xmlns:a16="http://schemas.microsoft.com/office/drawing/2014/main" id="{C344873E-4F88-BD99-8403-9D22A2077BCA}"/>
              </a:ext>
            </a:extLst>
          </p:cNvPr>
          <p:cNvSpPr/>
          <p:nvPr/>
        </p:nvSpPr>
        <p:spPr>
          <a:xfrm>
            <a:off x="687467" y="7376517"/>
            <a:ext cx="13255466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The minimal gap between training and validation accuracy (approx. 3%) indicates effective regularization and minimal overfitting.</a:t>
            </a:r>
            <a:endParaRPr lang="en-US" sz="1500" dirty="0">
              <a:latin typeface="Inter Medium" panose="020B0604020202020204" charset="0"/>
              <a:ea typeface="Inter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438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5865831-7D4B-9163-3B09-AF9188FB8841}"/>
              </a:ext>
            </a:extLst>
          </p:cNvPr>
          <p:cNvSpPr/>
          <p:nvPr/>
        </p:nvSpPr>
        <p:spPr>
          <a:xfrm>
            <a:off x="691634" y="792953"/>
            <a:ext cx="7407473" cy="617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500" dirty="0">
                <a:solidFill>
                  <a:srgbClr val="030303"/>
                </a:solidFill>
                <a:latin typeface="Inter Medium" panose="020B0604020202020204" charset="0"/>
                <a:ea typeface="Inter Medium" panose="020B0604020202020204" charset="0"/>
                <a:cs typeface="DM Sans Semi Bold" pitchFamily="34" charset="-120"/>
              </a:rPr>
              <a:t>Conclusion &amp; Future Directions</a:t>
            </a:r>
            <a:endParaRPr lang="en-US" sz="45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C05D667A-34D4-353F-4F2F-CF69CC0E0591}"/>
              </a:ext>
            </a:extLst>
          </p:cNvPr>
          <p:cNvSpPr/>
          <p:nvPr/>
        </p:nvSpPr>
        <p:spPr>
          <a:xfrm>
            <a:off x="692920" y="1657028"/>
            <a:ext cx="10847783" cy="731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This project successfully developed an automated system for Tulsi leaf disease detection, achieving 91.6% validation accuracy.</a:t>
            </a:r>
            <a:endParaRPr lang="en-US" sz="20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3897A0EE-7A32-9B90-AFA7-E0CE555EA1A7}"/>
              </a:ext>
            </a:extLst>
          </p:cNvPr>
          <p:cNvSpPr/>
          <p:nvPr/>
        </p:nvSpPr>
        <p:spPr>
          <a:xfrm>
            <a:off x="691634" y="2965585"/>
            <a:ext cx="766776" cy="1356521"/>
          </a:xfrm>
          <a:prstGeom prst="roundRect">
            <a:avLst>
              <a:gd name="adj" fmla="val 360007"/>
            </a:avLst>
          </a:prstGeom>
          <a:solidFill>
            <a:schemeClr val="accent6">
              <a:lumMod val="40000"/>
              <a:lumOff val="60000"/>
            </a:schemeClr>
          </a:solidFill>
          <a:ln/>
        </p:spPr>
        <p:txBody>
          <a:bodyPr/>
          <a:lstStyle/>
          <a:p>
            <a:endParaRPr lang="en-IN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63B4F9A6-5539-4DCA-5EBA-3D9A65098EE1}"/>
              </a:ext>
            </a:extLst>
          </p:cNvPr>
          <p:cNvSpPr/>
          <p:nvPr/>
        </p:nvSpPr>
        <p:spPr>
          <a:xfrm>
            <a:off x="938689" y="3507677"/>
            <a:ext cx="414227" cy="428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DM Sans Semi Bold" pitchFamily="34" charset="-120"/>
              </a:rPr>
              <a:t>1</a:t>
            </a:r>
            <a:endParaRPr lang="en-US" sz="23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5DAD77C6-9B5D-B2AA-CBB3-DA393E1840F4}"/>
              </a:ext>
            </a:extLst>
          </p:cNvPr>
          <p:cNvSpPr/>
          <p:nvPr/>
        </p:nvSpPr>
        <p:spPr>
          <a:xfrm>
            <a:off x="1679615" y="3163110"/>
            <a:ext cx="4088180" cy="357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DM Sans Semi Bold" pitchFamily="34" charset="-120"/>
              </a:rPr>
              <a:t>Significant Improvement</a:t>
            </a:r>
            <a:endParaRPr lang="en-US" sz="20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A329640D-33AB-6D5E-2F8D-2DC9143082CE}"/>
              </a:ext>
            </a:extLst>
          </p:cNvPr>
          <p:cNvSpPr/>
          <p:nvPr/>
        </p:nvSpPr>
        <p:spPr>
          <a:xfrm>
            <a:off x="1679615" y="3590306"/>
            <a:ext cx="9466805" cy="731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16.6% improvement over previous research, validating transfer learning for limited datasets.</a:t>
            </a:r>
            <a:endParaRPr lang="en-US" sz="17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D4812C2F-254B-4F1A-47E1-56A56340AE6B}"/>
              </a:ext>
            </a:extLst>
          </p:cNvPr>
          <p:cNvSpPr/>
          <p:nvPr/>
        </p:nvSpPr>
        <p:spPr>
          <a:xfrm>
            <a:off x="691634" y="4617815"/>
            <a:ext cx="766776" cy="1356521"/>
          </a:xfrm>
          <a:prstGeom prst="roundRect">
            <a:avLst>
              <a:gd name="adj" fmla="val 360007"/>
            </a:avLst>
          </a:prstGeom>
          <a:solidFill>
            <a:schemeClr val="accent6">
              <a:lumMod val="40000"/>
              <a:lumOff val="60000"/>
            </a:schemeClr>
          </a:solidFill>
          <a:ln/>
        </p:spPr>
        <p:txBody>
          <a:bodyPr/>
          <a:lstStyle/>
          <a:p>
            <a:endParaRPr lang="en-IN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BE0DDD8C-4518-4F43-876B-C02EF2E779EE}"/>
              </a:ext>
            </a:extLst>
          </p:cNvPr>
          <p:cNvSpPr/>
          <p:nvPr/>
        </p:nvSpPr>
        <p:spPr>
          <a:xfrm>
            <a:off x="938689" y="5159907"/>
            <a:ext cx="414227" cy="428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DM Sans Semi Bold" pitchFamily="34" charset="-120"/>
              </a:rPr>
              <a:t>2</a:t>
            </a:r>
            <a:endParaRPr lang="en-US" sz="23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99FC4705-8045-330C-489B-37F7FF6646FC}"/>
              </a:ext>
            </a:extLst>
          </p:cNvPr>
          <p:cNvSpPr/>
          <p:nvPr/>
        </p:nvSpPr>
        <p:spPr>
          <a:xfrm>
            <a:off x="1679615" y="4815340"/>
            <a:ext cx="3659142" cy="357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DM Sans Semi Bold" pitchFamily="34" charset="-120"/>
              </a:rPr>
              <a:t>Practical Applications</a:t>
            </a:r>
            <a:endParaRPr lang="en-US" sz="20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37CF0F46-3402-660B-B0B5-05C47E5D42B3}"/>
              </a:ext>
            </a:extLst>
          </p:cNvPr>
          <p:cNvSpPr/>
          <p:nvPr/>
        </p:nvSpPr>
        <p:spPr>
          <a:xfrm>
            <a:off x="1679615" y="5242536"/>
            <a:ext cx="9466805" cy="731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Early warning for farmers, quality control in herbal medicine, and sustainable agriculture.</a:t>
            </a:r>
            <a:endParaRPr lang="en-US" sz="17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CDAF560B-795E-7AC5-6A0D-FA604C766C04}"/>
              </a:ext>
            </a:extLst>
          </p:cNvPr>
          <p:cNvSpPr/>
          <p:nvPr/>
        </p:nvSpPr>
        <p:spPr>
          <a:xfrm>
            <a:off x="691634" y="6270046"/>
            <a:ext cx="766776" cy="1356521"/>
          </a:xfrm>
          <a:prstGeom prst="roundRect">
            <a:avLst>
              <a:gd name="adj" fmla="val 360007"/>
            </a:avLst>
          </a:prstGeom>
          <a:solidFill>
            <a:schemeClr val="accent6">
              <a:lumMod val="40000"/>
              <a:lumOff val="60000"/>
            </a:schemeClr>
          </a:solidFill>
          <a:ln/>
        </p:spPr>
        <p:txBody>
          <a:bodyPr/>
          <a:lstStyle/>
          <a:p>
            <a:endParaRPr lang="en-IN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D62E488B-1A7C-5096-D183-0486F91EE66F}"/>
              </a:ext>
            </a:extLst>
          </p:cNvPr>
          <p:cNvSpPr/>
          <p:nvPr/>
        </p:nvSpPr>
        <p:spPr>
          <a:xfrm>
            <a:off x="938689" y="6812137"/>
            <a:ext cx="414227" cy="428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DM Sans Semi Bold" pitchFamily="34" charset="-120"/>
              </a:rPr>
              <a:t>3</a:t>
            </a:r>
            <a:endParaRPr lang="en-US" sz="23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98AC6383-0408-A64E-ED7A-AE69CDE3738E}"/>
              </a:ext>
            </a:extLst>
          </p:cNvPr>
          <p:cNvSpPr/>
          <p:nvPr/>
        </p:nvSpPr>
        <p:spPr>
          <a:xfrm>
            <a:off x="1679615" y="6467570"/>
            <a:ext cx="3452778" cy="357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DM Sans Semi Bold" pitchFamily="34" charset="-120"/>
              </a:rPr>
              <a:t>Future Work</a:t>
            </a:r>
            <a:endParaRPr lang="en-US" sz="20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634024C2-E90F-C08F-1D03-C5446103B006}"/>
              </a:ext>
            </a:extLst>
          </p:cNvPr>
          <p:cNvSpPr/>
          <p:nvPr/>
        </p:nvSpPr>
        <p:spPr>
          <a:xfrm>
            <a:off x="1679615" y="6894767"/>
            <a:ext cx="9709874" cy="731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Mobile app development, dataset expansion, advanced visualization, and multi-plant support.</a:t>
            </a:r>
            <a:endParaRPr lang="en-US" sz="17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5F6C17-55FF-0A2D-EEB7-0D351A1E91DA}"/>
              </a:ext>
            </a:extLst>
          </p:cNvPr>
          <p:cNvSpPr/>
          <p:nvPr/>
        </p:nvSpPr>
        <p:spPr>
          <a:xfrm>
            <a:off x="13588678" y="0"/>
            <a:ext cx="1041721" cy="8229600"/>
          </a:xfrm>
          <a:prstGeom prst="rect">
            <a:avLst/>
          </a:prstGeom>
          <a:solidFill>
            <a:srgbClr val="1C9770"/>
          </a:solidFill>
          <a:ln>
            <a:solidFill>
              <a:srgbClr val="1C97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Inter Medium" panose="020B0604020202020204" charset="0"/>
              <a:ea typeface="Inter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939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2C8FEE-6A9B-6AC8-1B00-33DAD907D806}"/>
              </a:ext>
            </a:extLst>
          </p:cNvPr>
          <p:cNvSpPr txBox="1"/>
          <p:nvPr/>
        </p:nvSpPr>
        <p:spPr>
          <a:xfrm>
            <a:off x="769434" y="649995"/>
            <a:ext cx="7315200" cy="800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605" marR="377190">
              <a:lnSpc>
                <a:spcPct val="107000"/>
              </a:lnSpc>
              <a:buNone/>
            </a:pPr>
            <a:r>
              <a:rPr lang="en-US" sz="4500">
                <a:latin typeface="Calibri" panose="020F0502020204030204" pitchFamily="34" charset="0"/>
                <a:ea typeface="Calibri" panose="020F0502020204030204" pitchFamily="34" charset="0"/>
              </a:rPr>
              <a:t>Results: -</a:t>
            </a:r>
            <a:endParaRPr lang="en-IN" sz="45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4" name="Image 15">
            <a:extLst>
              <a:ext uri="{FF2B5EF4-FFF2-40B4-BE49-F238E27FC236}">
                <a16:creationId xmlns:a16="http://schemas.microsoft.com/office/drawing/2014/main" id="{9025D4BB-929A-BC9F-CB9D-FEA678AD33BB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2502" y="1450407"/>
            <a:ext cx="6036480" cy="2438571"/>
          </a:xfrm>
          <a:prstGeom prst="rect">
            <a:avLst/>
          </a:prstGeom>
        </p:spPr>
      </p:pic>
      <p:pic>
        <p:nvPicPr>
          <p:cNvPr id="5" name="Image 16" descr="A screenshot of a computer  AI-generated content may be incorrect.">
            <a:extLst>
              <a:ext uri="{FF2B5EF4-FFF2-40B4-BE49-F238E27FC236}">
                <a16:creationId xmlns:a16="http://schemas.microsoft.com/office/drawing/2014/main" id="{0A8EA027-65A6-2BD8-DB46-E556FA01ABFF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2502" y="4264833"/>
            <a:ext cx="6036480" cy="2438571"/>
          </a:xfrm>
          <a:prstGeom prst="rect">
            <a:avLst/>
          </a:prstGeom>
        </p:spPr>
      </p:pic>
      <p:pic>
        <p:nvPicPr>
          <p:cNvPr id="6" name="Image 17" descr="A screenshot of a computer  AI-generated content may be incorrect.">
            <a:extLst>
              <a:ext uri="{FF2B5EF4-FFF2-40B4-BE49-F238E27FC236}">
                <a16:creationId xmlns:a16="http://schemas.microsoft.com/office/drawing/2014/main" id="{41FDCA87-1482-0F91-DD28-FE6890E005BF}"/>
              </a:ext>
            </a:extLst>
          </p:cNvPr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15200" y="1676229"/>
            <a:ext cx="6036480" cy="2438571"/>
          </a:xfrm>
          <a:prstGeom prst="rect">
            <a:avLst/>
          </a:prstGeom>
        </p:spPr>
      </p:pic>
      <p:pic>
        <p:nvPicPr>
          <p:cNvPr id="7" name="Image 18" descr="A screenshot of a computer  AI-generated content may be incorrect.">
            <a:extLst>
              <a:ext uri="{FF2B5EF4-FFF2-40B4-BE49-F238E27FC236}">
                <a16:creationId xmlns:a16="http://schemas.microsoft.com/office/drawing/2014/main" id="{471ED29E-10CB-2AC4-2583-5988502EF6D8}"/>
              </a:ext>
            </a:extLst>
          </p:cNvPr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44509" y="4342621"/>
            <a:ext cx="6036480" cy="243857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866130-23EF-25DF-FF86-9CA385E07C74}"/>
              </a:ext>
            </a:extLst>
          </p:cNvPr>
          <p:cNvSpPr/>
          <p:nvPr/>
        </p:nvSpPr>
        <p:spPr>
          <a:xfrm rot="16200000">
            <a:off x="7061201" y="660398"/>
            <a:ext cx="507999" cy="14630401"/>
          </a:xfrm>
          <a:prstGeom prst="rect">
            <a:avLst/>
          </a:prstGeom>
          <a:solidFill>
            <a:srgbClr val="1C9770"/>
          </a:solidFill>
          <a:ln>
            <a:solidFill>
              <a:srgbClr val="1C97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Inter Medium" panose="020B0604020202020204" charset="0"/>
              <a:ea typeface="Inter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068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660149-46B8-1018-C14E-38BAABDC7AC4}"/>
              </a:ext>
            </a:extLst>
          </p:cNvPr>
          <p:cNvSpPr txBox="1"/>
          <p:nvPr/>
        </p:nvSpPr>
        <p:spPr>
          <a:xfrm>
            <a:off x="3657600" y="3805388"/>
            <a:ext cx="7315200" cy="870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10000" dirty="0">
                <a:solidFill>
                  <a:srgbClr val="030303"/>
                </a:solidFill>
                <a:latin typeface="Inter Medium" panose="020B0604020202020204" charset="0"/>
                <a:ea typeface="Inter Medium" panose="020B0604020202020204" charset="0"/>
                <a:cs typeface="DM Sans Semi Bold" pitchFamily="34" charset="-120"/>
              </a:rPr>
              <a:t>Thank You</a:t>
            </a:r>
            <a:endParaRPr lang="en-US" sz="100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904B9E-5817-5F96-D688-D3302194528D}"/>
              </a:ext>
            </a:extLst>
          </p:cNvPr>
          <p:cNvSpPr/>
          <p:nvPr/>
        </p:nvSpPr>
        <p:spPr>
          <a:xfrm>
            <a:off x="0" y="0"/>
            <a:ext cx="1041721" cy="8229600"/>
          </a:xfrm>
          <a:prstGeom prst="rect">
            <a:avLst/>
          </a:prstGeom>
          <a:solidFill>
            <a:srgbClr val="1C9770"/>
          </a:solidFill>
          <a:ln>
            <a:solidFill>
              <a:srgbClr val="1C97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AB2E32-4A84-0DF5-191A-920E66F65A55}"/>
              </a:ext>
            </a:extLst>
          </p:cNvPr>
          <p:cNvSpPr/>
          <p:nvPr/>
        </p:nvSpPr>
        <p:spPr>
          <a:xfrm>
            <a:off x="13588678" y="0"/>
            <a:ext cx="1041721" cy="8229600"/>
          </a:xfrm>
          <a:prstGeom prst="rect">
            <a:avLst/>
          </a:prstGeom>
          <a:solidFill>
            <a:srgbClr val="1C9770"/>
          </a:solidFill>
          <a:ln>
            <a:solidFill>
              <a:srgbClr val="1C97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492559-9FAC-2884-168D-F4714EBCF48B}"/>
              </a:ext>
            </a:extLst>
          </p:cNvPr>
          <p:cNvSpPr/>
          <p:nvPr/>
        </p:nvSpPr>
        <p:spPr>
          <a:xfrm rot="16200000">
            <a:off x="6794340" y="-5752619"/>
            <a:ext cx="1041721" cy="12546958"/>
          </a:xfrm>
          <a:prstGeom prst="rect">
            <a:avLst/>
          </a:prstGeom>
          <a:solidFill>
            <a:srgbClr val="1C9770"/>
          </a:solidFill>
          <a:ln>
            <a:solidFill>
              <a:srgbClr val="1C97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AA3C2B-CE7D-8602-059A-1080D649E5C2}"/>
              </a:ext>
            </a:extLst>
          </p:cNvPr>
          <p:cNvSpPr/>
          <p:nvPr/>
        </p:nvSpPr>
        <p:spPr>
          <a:xfrm rot="16200000">
            <a:off x="6794337" y="1435260"/>
            <a:ext cx="1041721" cy="12546958"/>
          </a:xfrm>
          <a:prstGeom prst="rect">
            <a:avLst/>
          </a:prstGeom>
          <a:solidFill>
            <a:srgbClr val="1C9770"/>
          </a:solidFill>
          <a:ln>
            <a:solidFill>
              <a:srgbClr val="1C97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Inter Medium" panose="020B0604020202020204" charset="0"/>
              <a:ea typeface="Inter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251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89273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500" dirty="0">
                <a:solidFill>
                  <a:srgbClr val="030303"/>
                </a:solidFill>
                <a:latin typeface="Inter Medium" panose="020B0604020202020204" charset="0"/>
                <a:ea typeface="Inter Medium" panose="020B0604020202020204" charset="0"/>
                <a:cs typeface="DM Sans Semi Bold" pitchFamily="34" charset="-120"/>
              </a:rPr>
              <a:t>Project Introduction</a:t>
            </a:r>
            <a:endParaRPr lang="en-US" sz="45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1786898"/>
            <a:ext cx="1313408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Early and accurate identification of diseases in Tulsi (Holy Basil) is critical. This project developed a machine learning system for automated detection of Tulsi leaf diseases using a Convolutional Neural Network (CNN) with Transfer Learning.</a:t>
            </a:r>
            <a:endParaRPr lang="en-US" sz="20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5635431"/>
            <a:ext cx="3664744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IN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63310" y="5635431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IN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142524" y="58927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DM Sans Semi Bold" pitchFamily="34" charset="-120"/>
              </a:rPr>
              <a:t>Model</a:t>
            </a:r>
            <a:endParaRPr lang="en-US" sz="22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142524" y="6383144"/>
            <a:ext cx="30587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MobileNetV2 fine-tuned on 2,274 images.</a:t>
            </a:r>
            <a:endParaRPr lang="en-US" sz="175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265211" y="5635431"/>
            <a:ext cx="3664863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IN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5234731" y="5635431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IN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613945" y="58927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DM Sans Semi Bold" pitchFamily="34" charset="-120"/>
              </a:rPr>
              <a:t>Classes</a:t>
            </a:r>
            <a:endParaRPr lang="en-US" sz="22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5613945" y="6383144"/>
            <a:ext cx="30588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Healthy, Bacterial, Fungal, Pest-affected.</a:t>
            </a:r>
            <a:endParaRPr lang="en-US" sz="175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9823132" y="5635431"/>
            <a:ext cx="3664744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IN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9792652" y="5635431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IN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171866" y="58927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DM Sans Semi Bold" pitchFamily="34" charset="-120"/>
              </a:rPr>
              <a:t>Accuracy</a:t>
            </a:r>
            <a:endParaRPr lang="en-US" sz="22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0171866" y="6383143"/>
            <a:ext cx="30587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Achieved a remarkable 91.6% on validation.</a:t>
            </a:r>
            <a:endParaRPr lang="en-US" sz="175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B515EC-721E-3ACC-0FE8-F87070379A07}"/>
              </a:ext>
            </a:extLst>
          </p:cNvPr>
          <p:cNvSpPr txBox="1"/>
          <p:nvPr/>
        </p:nvSpPr>
        <p:spPr>
          <a:xfrm>
            <a:off x="763310" y="3932715"/>
            <a:ext cx="13164562" cy="742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Tulsi (Ocimum </a:t>
            </a:r>
            <a:r>
              <a:rPr lang="en-US" sz="2000" dirty="0" err="1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tenuiflorum</a:t>
            </a:r>
            <a:r>
              <a:rPr lang="en-US" sz="200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), or Holy Basil, is a vital medicinal plant in Indian tradition and Ayurveda, revered for its spiritual and healing properties. It reduces inflammation, fights infections, and protects against stress.</a:t>
            </a:r>
            <a:endParaRPr lang="en-US" sz="20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D6F702-798C-6FEF-831A-EA9CAB09DD29}"/>
              </a:ext>
            </a:extLst>
          </p:cNvPr>
          <p:cNvSpPr txBox="1"/>
          <p:nvPr/>
        </p:nvSpPr>
        <p:spPr>
          <a:xfrm>
            <a:off x="763310" y="4810995"/>
            <a:ext cx="12149802" cy="408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Globally, Tulsi is a key ingredient in herbal supplements, making its quality and cultivation essential.</a:t>
            </a:r>
            <a:endParaRPr lang="en-US" sz="20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22" name="Text 0">
            <a:extLst>
              <a:ext uri="{FF2B5EF4-FFF2-40B4-BE49-F238E27FC236}">
                <a16:creationId xmlns:a16="http://schemas.microsoft.com/office/drawing/2014/main" id="{A6AC8852-3950-4831-F2AD-25044472F8E4}"/>
              </a:ext>
            </a:extLst>
          </p:cNvPr>
          <p:cNvSpPr/>
          <p:nvPr/>
        </p:nvSpPr>
        <p:spPr>
          <a:xfrm>
            <a:off x="824270" y="317498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2500" dirty="0">
                <a:solidFill>
                  <a:srgbClr val="030303"/>
                </a:solidFill>
                <a:latin typeface="Inter Medium" panose="020B0604020202020204" charset="0"/>
                <a:ea typeface="Inter Medium" panose="020B0604020202020204" charset="0"/>
              </a:rPr>
              <a:t>Importance of Tulsi</a:t>
            </a:r>
            <a:endParaRPr lang="en-US" sz="25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E52FD5E-314C-DBB1-F867-A78E288FD55D}"/>
              </a:ext>
            </a:extLst>
          </p:cNvPr>
          <p:cNvSpPr/>
          <p:nvPr/>
        </p:nvSpPr>
        <p:spPr>
          <a:xfrm>
            <a:off x="12790025" y="7743463"/>
            <a:ext cx="1713053" cy="37049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Inter Medium" panose="020B0604020202020204" charset="0"/>
              <a:ea typeface="Inter Medium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98632" y="635556"/>
            <a:ext cx="7719536" cy="1271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030303"/>
                </a:solidFill>
                <a:latin typeface="Inter Medium" panose="020B0604020202020204" charset="0"/>
                <a:ea typeface="Inter Medium" panose="020B0604020202020204" charset="0"/>
                <a:cs typeface="DM Sans Semi Bold" pitchFamily="34" charset="-120"/>
              </a:rPr>
              <a:t>Problem: The Threat of Plant Diseases</a:t>
            </a:r>
            <a:endParaRPr lang="en-US" sz="40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198632" y="2212538"/>
            <a:ext cx="3757970" cy="2637353"/>
          </a:xfrm>
          <a:prstGeom prst="roundRect">
            <a:avLst>
              <a:gd name="adj" fmla="val 115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402110" y="2416016"/>
            <a:ext cx="610433" cy="610433"/>
          </a:xfrm>
          <a:prstGeom prst="roundRect">
            <a:avLst>
              <a:gd name="adj" fmla="val 14978033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IN">
              <a:latin typeface="Inter Medium" panose="020B0604020202020204" charset="0"/>
              <a:ea typeface="Inter Medium" panose="020B060402020202020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9988" y="2583775"/>
            <a:ext cx="274677" cy="27467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02110" y="3229928"/>
            <a:ext cx="2543651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DM Sans Semi Bold" pitchFamily="34" charset="-120"/>
              </a:rPr>
              <a:t>Bacterial &amp; Fungal</a:t>
            </a:r>
            <a:endParaRPr lang="en-US" sz="20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402110" y="3669863"/>
            <a:ext cx="3351014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Tulsi is susceptible to diseases from bacteria, fungi, and pests.</a:t>
            </a:r>
            <a:endParaRPr lang="en-US" sz="16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9" name="Shape 5"/>
          <p:cNvSpPr/>
          <p:nvPr/>
        </p:nvSpPr>
        <p:spPr>
          <a:xfrm>
            <a:off x="10160079" y="2212538"/>
            <a:ext cx="3758089" cy="2637353"/>
          </a:xfrm>
          <a:prstGeom prst="roundRect">
            <a:avLst>
              <a:gd name="adj" fmla="val 115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10363557" y="2416016"/>
            <a:ext cx="610433" cy="610433"/>
          </a:xfrm>
          <a:prstGeom prst="roundRect">
            <a:avLst>
              <a:gd name="adj" fmla="val 14978033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IN">
              <a:latin typeface="Inter Medium" panose="020B0604020202020204" charset="0"/>
              <a:ea typeface="Inter Medium" panose="020B0604020202020204" charset="0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31435" y="2583775"/>
            <a:ext cx="274677" cy="27467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63557" y="3229928"/>
            <a:ext cx="2543651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DM Sans Semi Bold" pitchFamily="34" charset="-120"/>
              </a:rPr>
              <a:t>Visible Symptoms</a:t>
            </a:r>
            <a:endParaRPr lang="en-US" sz="20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10363557" y="3669863"/>
            <a:ext cx="3351133" cy="976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Diseases manifest as spots, yellowing, drying, or wilting leaves.</a:t>
            </a:r>
            <a:endParaRPr lang="en-US" sz="16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4" name="Shape 9"/>
          <p:cNvSpPr/>
          <p:nvPr/>
        </p:nvSpPr>
        <p:spPr>
          <a:xfrm>
            <a:off x="6198632" y="5053370"/>
            <a:ext cx="7719536" cy="1986320"/>
          </a:xfrm>
          <a:prstGeom prst="roundRect">
            <a:avLst>
              <a:gd name="adj" fmla="val 153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5" name="Shape 10"/>
          <p:cNvSpPr/>
          <p:nvPr/>
        </p:nvSpPr>
        <p:spPr>
          <a:xfrm>
            <a:off x="6402110" y="5256848"/>
            <a:ext cx="610433" cy="610433"/>
          </a:xfrm>
          <a:prstGeom prst="roundRect">
            <a:avLst>
              <a:gd name="adj" fmla="val 14978033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IN">
              <a:latin typeface="Inter Medium" panose="020B0604020202020204" charset="0"/>
              <a:ea typeface="Inter Medium" panose="020B0604020202020204" charset="0"/>
            </a:endParaRPr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69988" y="5424607"/>
            <a:ext cx="274677" cy="27467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402110" y="6070759"/>
            <a:ext cx="2543651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DM Sans Semi Bold" pitchFamily="34" charset="-120"/>
              </a:rPr>
              <a:t>Impact</a:t>
            </a:r>
            <a:endParaRPr lang="en-US" sz="20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6402110" y="6510695"/>
            <a:ext cx="7312581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These reduce growth, affect photosynthesis, and lower medicinal quality.</a:t>
            </a:r>
            <a:endParaRPr lang="en-US" sz="16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6198632" y="7268527"/>
            <a:ext cx="7719536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Untimely detection leads to rapid spread and significant harvest damage.</a:t>
            </a:r>
            <a:endParaRPr lang="en-US" sz="16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pic>
        <p:nvPicPr>
          <p:cNvPr id="20" name="Image 0" descr="preencoded.png">
            <a:extLst>
              <a:ext uri="{FF2B5EF4-FFF2-40B4-BE49-F238E27FC236}">
                <a16:creationId xmlns:a16="http://schemas.microsoft.com/office/drawing/2014/main" id="{1F564E6F-DDCD-475E-E1AA-C5B1B8ED5B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868"/>
            <a:ext cx="5486400" cy="82296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3C4F22B-63D9-BF9B-7FA3-609A72B578B3}"/>
              </a:ext>
            </a:extLst>
          </p:cNvPr>
          <p:cNvSpPr/>
          <p:nvPr/>
        </p:nvSpPr>
        <p:spPr>
          <a:xfrm>
            <a:off x="12790025" y="7743463"/>
            <a:ext cx="1713053" cy="37049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Inter Medium" panose="020B0604020202020204" charset="0"/>
              <a:ea typeface="Inter Medium" panose="020B0604020202020204" charset="0"/>
            </a:endParaRPr>
          </a:p>
        </p:txBody>
      </p:sp>
      <p:pic>
        <p:nvPicPr>
          <p:cNvPr id="26" name="Picture 25" descr="A close up of a plant&#10;&#10;AI-generated content may be incorrect.">
            <a:extLst>
              <a:ext uri="{FF2B5EF4-FFF2-40B4-BE49-F238E27FC236}">
                <a16:creationId xmlns:a16="http://schemas.microsoft.com/office/drawing/2014/main" id="{82201684-E307-A3A0-F080-2621428F2E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4253" y="-25956"/>
            <a:ext cx="5708862" cy="82574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C0A3B74-3672-2810-6959-A0212D946051}"/>
              </a:ext>
            </a:extLst>
          </p:cNvPr>
          <p:cNvSpPr/>
          <p:nvPr/>
        </p:nvSpPr>
        <p:spPr>
          <a:xfrm>
            <a:off x="793790" y="633055"/>
            <a:ext cx="91799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500" dirty="0">
                <a:solidFill>
                  <a:srgbClr val="030303"/>
                </a:solidFill>
                <a:latin typeface="Inter Medium" panose="020B0604020202020204" charset="0"/>
                <a:ea typeface="Inter Medium" panose="020B0604020202020204" charset="0"/>
                <a:cs typeface="Times New Roman" panose="02020603050405020304" pitchFamily="18" charset="0"/>
              </a:rPr>
              <a:t>Objective &amp; Classification</a:t>
            </a:r>
            <a:endParaRPr lang="en-US" sz="4500" dirty="0">
              <a:latin typeface="Inter Medium" panose="020B0604020202020204" charset="0"/>
              <a:ea typeface="Inter Medium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4997A73E-3562-A77A-7CB7-B11EE57DC120}"/>
              </a:ext>
            </a:extLst>
          </p:cNvPr>
          <p:cNvSpPr/>
          <p:nvPr/>
        </p:nvSpPr>
        <p:spPr>
          <a:xfrm>
            <a:off x="793790" y="17954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Our main goal is to build and evaluate a Transfer learning model for classifying Tulsi leaf images into four categories.</a:t>
            </a:r>
            <a:endParaRPr lang="en-US" sz="175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8E059A42-27F5-5249-D211-1307E1A49CAF}"/>
              </a:ext>
            </a:extLst>
          </p:cNvPr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DM Sans Semi Bold" pitchFamily="34" charset="-120"/>
              </a:rPr>
              <a:t>Healthy</a:t>
            </a:r>
            <a:endParaRPr lang="en-US" sz="22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66D470B8-1E17-87E2-20C9-789ACC3B5222}"/>
              </a:ext>
            </a:extLst>
          </p:cNvPr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No visible signs of disease or damage.</a:t>
            </a:r>
            <a:endParaRPr lang="en-US" sz="175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E536EA81-2845-4EBB-5A6A-C86DA197A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3A1F7722-A76A-E875-0A1E-33761FAD5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5633" y="3396377"/>
            <a:ext cx="339328" cy="339328"/>
          </a:xfrm>
          <a:prstGeom prst="rect">
            <a:avLst/>
          </a:prstGeom>
        </p:spPr>
      </p:pic>
      <p:sp>
        <p:nvSpPr>
          <p:cNvPr id="8" name="Text 4">
            <a:extLst>
              <a:ext uri="{FF2B5EF4-FFF2-40B4-BE49-F238E27FC236}">
                <a16:creationId xmlns:a16="http://schemas.microsoft.com/office/drawing/2014/main" id="{BD1B71B2-5B2C-2B8A-CC84-B1486555DDBF}"/>
              </a:ext>
            </a:extLst>
          </p:cNvPr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DM Sans Semi Bold" pitchFamily="34" charset="-120"/>
              </a:rPr>
              <a:t>Bacterial</a:t>
            </a:r>
            <a:endParaRPr lang="en-US" sz="22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71611D09-8779-91B4-7612-9AE9B667C9CE}"/>
              </a:ext>
            </a:extLst>
          </p:cNvPr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Infections caused by bacterial pathogens.</a:t>
            </a:r>
            <a:endParaRPr lang="en-US" sz="175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pic>
        <p:nvPicPr>
          <p:cNvPr id="10" name="Image 2" descr="preencoded.png">
            <a:extLst>
              <a:ext uri="{FF2B5EF4-FFF2-40B4-BE49-F238E27FC236}">
                <a16:creationId xmlns:a16="http://schemas.microsoft.com/office/drawing/2014/main" id="{285819E5-76B8-6FA3-B88C-2D8355BA9D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>
            <a:extLst>
              <a:ext uri="{FF2B5EF4-FFF2-40B4-BE49-F238E27FC236}">
                <a16:creationId xmlns:a16="http://schemas.microsoft.com/office/drawing/2014/main" id="{B56C802F-DDB8-43F1-C9F4-5008EC12BF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75201" y="3396377"/>
            <a:ext cx="339328" cy="339328"/>
          </a:xfrm>
          <a:prstGeom prst="rect">
            <a:avLst/>
          </a:prstGeom>
        </p:spPr>
      </p:pic>
      <p:sp>
        <p:nvSpPr>
          <p:cNvPr id="12" name="Text 6">
            <a:extLst>
              <a:ext uri="{FF2B5EF4-FFF2-40B4-BE49-F238E27FC236}">
                <a16:creationId xmlns:a16="http://schemas.microsoft.com/office/drawing/2014/main" id="{BAF4C73E-8633-0A30-B3AE-FE45B659B9E7}"/>
              </a:ext>
            </a:extLst>
          </p:cNvPr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DM Sans Semi Bold" pitchFamily="34" charset="-120"/>
              </a:rPr>
              <a:t>Fungal</a:t>
            </a:r>
            <a:endParaRPr lang="en-US" sz="22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63F244F6-C0EF-6D1A-10D8-3C3C4C63D74A}"/>
              </a:ext>
            </a:extLst>
          </p:cNvPr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Diseases resulting from fungal growth.</a:t>
            </a:r>
            <a:endParaRPr lang="en-US" sz="175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pic>
        <p:nvPicPr>
          <p:cNvPr id="14" name="Image 4" descr="preencoded.png">
            <a:extLst>
              <a:ext uri="{FF2B5EF4-FFF2-40B4-BE49-F238E27FC236}">
                <a16:creationId xmlns:a16="http://schemas.microsoft.com/office/drawing/2014/main" id="{C77E3E6D-A641-6088-877E-D3DA05652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>
            <a:extLst>
              <a:ext uri="{FF2B5EF4-FFF2-40B4-BE49-F238E27FC236}">
                <a16:creationId xmlns:a16="http://schemas.microsoft.com/office/drawing/2014/main" id="{5A9AE328-E276-FE89-9C20-3AC74180F8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75201" y="5655945"/>
            <a:ext cx="339328" cy="339328"/>
          </a:xfrm>
          <a:prstGeom prst="rect">
            <a:avLst/>
          </a:prstGeom>
        </p:spPr>
      </p:pic>
      <p:sp>
        <p:nvSpPr>
          <p:cNvPr id="16" name="Text 8">
            <a:extLst>
              <a:ext uri="{FF2B5EF4-FFF2-40B4-BE49-F238E27FC236}">
                <a16:creationId xmlns:a16="http://schemas.microsoft.com/office/drawing/2014/main" id="{C34D9FB5-FB23-DF2F-0802-96B5AA81B043}"/>
              </a:ext>
            </a:extLst>
          </p:cNvPr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DM Sans Semi Bold" pitchFamily="34" charset="-120"/>
              </a:rPr>
              <a:t>Pest-affected</a:t>
            </a:r>
            <a:endParaRPr lang="en-US" sz="22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7" name="Text 9">
            <a:extLst>
              <a:ext uri="{FF2B5EF4-FFF2-40B4-BE49-F238E27FC236}">
                <a16:creationId xmlns:a16="http://schemas.microsoft.com/office/drawing/2014/main" id="{610B0A81-524B-555B-09F4-07BB6D64E03F}"/>
              </a:ext>
            </a:extLst>
          </p:cNvPr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Damage caused by insects or other pests.</a:t>
            </a:r>
            <a:endParaRPr lang="en-US" sz="175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pic>
        <p:nvPicPr>
          <p:cNvPr id="18" name="Image 6" descr="preencoded.png">
            <a:extLst>
              <a:ext uri="{FF2B5EF4-FFF2-40B4-BE49-F238E27FC236}">
                <a16:creationId xmlns:a16="http://schemas.microsoft.com/office/drawing/2014/main" id="{08A4C9D1-18D4-6823-67B5-875288D381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>
            <a:extLst>
              <a:ext uri="{FF2B5EF4-FFF2-40B4-BE49-F238E27FC236}">
                <a16:creationId xmlns:a16="http://schemas.microsoft.com/office/drawing/2014/main" id="{873D8FD5-22F9-2C73-4FB5-D78F3CD329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15633" y="5655945"/>
            <a:ext cx="339328" cy="339328"/>
          </a:xfrm>
          <a:prstGeom prst="rect">
            <a:avLst/>
          </a:prstGeom>
        </p:spPr>
      </p:pic>
      <p:sp>
        <p:nvSpPr>
          <p:cNvPr id="20" name="Text 10">
            <a:extLst>
              <a:ext uri="{FF2B5EF4-FFF2-40B4-BE49-F238E27FC236}">
                <a16:creationId xmlns:a16="http://schemas.microsoft.com/office/drawing/2014/main" id="{32BFE6FA-B93E-00C1-C990-E3032D9A07B4}"/>
              </a:ext>
            </a:extLst>
          </p:cNvPr>
          <p:cNvSpPr/>
          <p:nvPr/>
        </p:nvSpPr>
        <p:spPr>
          <a:xfrm>
            <a:off x="793790" y="72336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This system aims to support early detection, reduce crop damage, and promote sustainable farming.</a:t>
            </a:r>
            <a:endParaRPr lang="en-US" sz="1750" dirty="0">
              <a:latin typeface="Inter Medium" panose="020B0604020202020204" charset="0"/>
              <a:ea typeface="Inter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654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303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500" dirty="0">
                <a:solidFill>
                  <a:srgbClr val="030303"/>
                </a:solidFill>
                <a:latin typeface="Inter Medium" panose="020B0604020202020204" charset="0"/>
                <a:ea typeface="Inter Medium" panose="020B0604020202020204" charset="0"/>
                <a:cs typeface="DM Sans Semi Bold" pitchFamily="34" charset="-120"/>
              </a:rPr>
              <a:t>Challenges in Conventional Methods</a:t>
            </a:r>
            <a:endParaRPr lang="en-US" sz="45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8800" y="2745783"/>
            <a:ext cx="340162" cy="3401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30906" y="2738759"/>
            <a:ext cx="32735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DM Sans Semi Bold" pitchFamily="34" charset="-120"/>
              </a:rPr>
              <a:t>Subjective &amp; Inaccurate</a:t>
            </a:r>
            <a:endParaRPr lang="en-US" sz="22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530906" y="322917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Visual inspection by farmers is prone to human error and bias.</a:t>
            </a:r>
            <a:endParaRPr lang="en-US" sz="175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8800" y="4052732"/>
            <a:ext cx="340162" cy="3401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30906" y="4045708"/>
            <a:ext cx="31765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DM Sans Semi Bold" pitchFamily="34" charset="-120"/>
              </a:rPr>
              <a:t>Slow &amp; Labor-Intensive</a:t>
            </a:r>
            <a:endParaRPr lang="en-US" sz="22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530906" y="4536126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Manually checking each plant is time-consuming and inefficient.</a:t>
            </a:r>
            <a:endParaRPr lang="en-US" sz="175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8800" y="5405044"/>
            <a:ext cx="340162" cy="3401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30906" y="53980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DM Sans Semi Bold" pitchFamily="34" charset="-120"/>
              </a:rPr>
              <a:t>Not Scalable</a:t>
            </a:r>
            <a:endParaRPr lang="en-US" sz="22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530906" y="58884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Unsuitable for large farms, hindering efficient cultivation.</a:t>
            </a:r>
            <a:endParaRPr lang="en-US" sz="175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793790" y="676226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These limitations highlight the urgent need for an accurate, automated detection system.</a:t>
            </a:r>
            <a:endParaRPr lang="en-US" sz="175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pic>
        <p:nvPicPr>
          <p:cNvPr id="15" name="Picture 14" descr="A person carrying a box on their head in a field of green plants&#10;&#10;AI-generated content may be incorrect.">
            <a:extLst>
              <a:ext uri="{FF2B5EF4-FFF2-40B4-BE49-F238E27FC236}">
                <a16:creationId xmlns:a16="http://schemas.microsoft.com/office/drawing/2014/main" id="{4D911A65-439D-5B5E-E3F5-CC48A5C2C6C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7146" r="24533"/>
          <a:stretch>
            <a:fillRect/>
          </a:stretch>
        </p:blipFill>
        <p:spPr>
          <a:xfrm>
            <a:off x="8749145" y="0"/>
            <a:ext cx="5881256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46270" y="736044"/>
            <a:ext cx="10114656" cy="1153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4500" dirty="0">
                <a:solidFill>
                  <a:srgbClr val="030303"/>
                </a:solidFill>
                <a:latin typeface="Inter Medium" panose="020B0604020202020204" charset="0"/>
                <a:ea typeface="Inter Medium" panose="020B0604020202020204" charset="0"/>
                <a:cs typeface="DM Sans Semi Bold" pitchFamily="34" charset="-120"/>
              </a:rPr>
              <a:t>Proposed Solution: Transfer Learning</a:t>
            </a:r>
            <a:endParaRPr lang="en-US" sz="45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46270" y="1594604"/>
            <a:ext cx="13292753" cy="590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Leveraging AI, this project uses Transfer Learning with MobileNetV2 for automated disease detection.</a:t>
            </a:r>
            <a:endParaRPr lang="en-US" sz="20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46270" y="2448640"/>
            <a:ext cx="738545" cy="1107877"/>
          </a:xfrm>
          <a:prstGeom prst="roundRect">
            <a:avLst>
              <a:gd name="adj" fmla="val 36004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/>
          <a:lstStyle/>
          <a:p>
            <a:endParaRPr lang="en-IN" sz="2000">
              <a:latin typeface="Inter Medium" panose="020B0604020202020204" charset="0"/>
              <a:ea typeface="Inter Medium" panose="020B060402020202020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7013" y="2864049"/>
            <a:ext cx="276939" cy="27693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69362" y="2633187"/>
            <a:ext cx="2308146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DM Sans Semi Bold" pitchFamily="34" charset="-120"/>
              </a:rPr>
              <a:t>Limited Datasets</a:t>
            </a:r>
            <a:endParaRPr lang="en-US" sz="20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569362" y="3032403"/>
            <a:ext cx="6928366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Works effectively even with smaller datasets.</a:t>
            </a:r>
            <a:endParaRPr lang="en-US" sz="20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9" name="Shape 5"/>
          <p:cNvSpPr/>
          <p:nvPr/>
        </p:nvSpPr>
        <p:spPr>
          <a:xfrm>
            <a:off x="646270" y="3741063"/>
            <a:ext cx="738545" cy="1107877"/>
          </a:xfrm>
          <a:prstGeom prst="roundRect">
            <a:avLst>
              <a:gd name="adj" fmla="val 36004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/>
          <a:lstStyle/>
          <a:p>
            <a:endParaRPr lang="en-IN" sz="2000">
              <a:latin typeface="Inter Medium" panose="020B0604020202020204" charset="0"/>
              <a:ea typeface="Inter Medium" panose="020B0604020202020204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7013" y="4156472"/>
            <a:ext cx="276939" cy="27693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69362" y="3925610"/>
            <a:ext cx="2308146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DM Sans Semi Bold" pitchFamily="34" charset="-120"/>
              </a:rPr>
              <a:t>Faster Training</a:t>
            </a:r>
            <a:endParaRPr lang="en-US" sz="20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1569362" y="4324827"/>
            <a:ext cx="6928366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Significantly reduces training time.</a:t>
            </a:r>
            <a:endParaRPr lang="en-US" sz="20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3" name="Shape 8"/>
          <p:cNvSpPr/>
          <p:nvPr/>
        </p:nvSpPr>
        <p:spPr>
          <a:xfrm>
            <a:off x="646270" y="5033487"/>
            <a:ext cx="738545" cy="1107877"/>
          </a:xfrm>
          <a:prstGeom prst="roundRect">
            <a:avLst>
              <a:gd name="adj" fmla="val 36004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/>
          <a:lstStyle/>
          <a:p>
            <a:endParaRPr lang="en-IN" sz="2000">
              <a:latin typeface="Inter Medium" panose="020B0604020202020204" charset="0"/>
              <a:ea typeface="Inter Medium" panose="020B0604020202020204" charset="0"/>
            </a:endParaRPr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7013" y="5448896"/>
            <a:ext cx="276939" cy="276939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569362" y="5218034"/>
            <a:ext cx="2308146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DM Sans Semi Bold" pitchFamily="34" charset="-120"/>
              </a:rPr>
              <a:t>High Accuracy</a:t>
            </a:r>
            <a:endParaRPr lang="en-US" sz="20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6" name="Text 10"/>
          <p:cNvSpPr/>
          <p:nvPr/>
        </p:nvSpPr>
        <p:spPr>
          <a:xfrm>
            <a:off x="1569362" y="5617250"/>
            <a:ext cx="6928366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Benefits from prior learning on ImageNet.</a:t>
            </a:r>
            <a:endParaRPr lang="en-US" sz="20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7" name="Shape 11"/>
          <p:cNvSpPr/>
          <p:nvPr/>
        </p:nvSpPr>
        <p:spPr>
          <a:xfrm>
            <a:off x="646270" y="6325910"/>
            <a:ext cx="738545" cy="1107877"/>
          </a:xfrm>
          <a:prstGeom prst="roundRect">
            <a:avLst>
              <a:gd name="adj" fmla="val 36004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/>
          <a:lstStyle/>
          <a:p>
            <a:endParaRPr lang="en-IN" sz="2000">
              <a:latin typeface="Inter Medium" panose="020B0604020202020204" charset="0"/>
              <a:ea typeface="Inter Medium" panose="020B0604020202020204" charset="0"/>
            </a:endParaRPr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7013" y="6741319"/>
            <a:ext cx="276939" cy="276939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1569362" y="6510457"/>
            <a:ext cx="2308146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DM Sans Semi Bold" pitchFamily="34" charset="-120"/>
              </a:rPr>
              <a:t>Lightweight Model</a:t>
            </a:r>
            <a:endParaRPr lang="en-US" sz="20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20" name="Text 13"/>
          <p:cNvSpPr/>
          <p:nvPr/>
        </p:nvSpPr>
        <p:spPr>
          <a:xfrm>
            <a:off x="1569362" y="6909674"/>
            <a:ext cx="6928366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Ideal for real-world, on-device applications.</a:t>
            </a:r>
            <a:endParaRPr lang="en-US" sz="20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037888-7371-B79B-1D95-1DB0772F327C}"/>
              </a:ext>
            </a:extLst>
          </p:cNvPr>
          <p:cNvSpPr/>
          <p:nvPr/>
        </p:nvSpPr>
        <p:spPr>
          <a:xfrm>
            <a:off x="12790025" y="7743463"/>
            <a:ext cx="798653" cy="37049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AE46C8-C656-8E12-5677-F1F6AFCAB8CA}"/>
              </a:ext>
            </a:extLst>
          </p:cNvPr>
          <p:cNvSpPr/>
          <p:nvPr/>
        </p:nvSpPr>
        <p:spPr>
          <a:xfrm>
            <a:off x="13588678" y="0"/>
            <a:ext cx="1041721" cy="8229600"/>
          </a:xfrm>
          <a:prstGeom prst="rect">
            <a:avLst/>
          </a:prstGeom>
          <a:solidFill>
            <a:srgbClr val="1C9770"/>
          </a:solidFill>
          <a:ln>
            <a:solidFill>
              <a:srgbClr val="1C97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Inter Medium" panose="020B0604020202020204" charset="0"/>
              <a:ea typeface="Inter Medium" panose="020B060402020202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206" y="881844"/>
            <a:ext cx="5729407" cy="382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4500" dirty="0">
                <a:solidFill>
                  <a:srgbClr val="030303"/>
                </a:solidFill>
                <a:latin typeface="Inter Medium" panose="020B0604020202020204" charset="0"/>
                <a:ea typeface="Inter Medium" panose="020B0604020202020204" charset="0"/>
                <a:cs typeface="DM Sans Semi Bold" pitchFamily="34" charset="-120"/>
              </a:rPr>
              <a:t>Dataset &amp; Augmentation</a:t>
            </a:r>
            <a:endParaRPr lang="en-US" sz="45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86845" y="2044630"/>
            <a:ext cx="1669971" cy="191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500" dirty="0">
                <a:solidFill>
                  <a:srgbClr val="030303"/>
                </a:solidFill>
                <a:latin typeface="Inter Medium" panose="020B0604020202020204" charset="0"/>
                <a:ea typeface="Inter Medium" panose="020B0604020202020204" charset="0"/>
                <a:cs typeface="DM Sans Semi Bold" pitchFamily="34" charset="-120"/>
              </a:rPr>
              <a:t>Dataset Specifications</a:t>
            </a:r>
            <a:endParaRPr lang="en-US" sz="25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79222" y="2572295"/>
            <a:ext cx="6737985" cy="195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Source: Kaggle Tulsi Leaf Dataset by Manjot Kaur HPK</a:t>
            </a:r>
            <a:endParaRPr lang="en-US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79224" y="2911353"/>
            <a:ext cx="6737985" cy="195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Total Images: 2,274 (natural outdoor conditions)</a:t>
            </a:r>
            <a:endParaRPr lang="en-US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79223" y="3256207"/>
            <a:ext cx="6737985" cy="195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Classes: 4 (Healthy, Bacterial, Fungal, Pests)</a:t>
            </a:r>
            <a:endParaRPr lang="en-US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79225" y="3595265"/>
            <a:ext cx="6737985" cy="195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Split: 80% Training (1,820), 20% Validation (454)</a:t>
            </a:r>
            <a:endParaRPr lang="en-US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00040" y="2044630"/>
            <a:ext cx="2995394" cy="289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500" dirty="0">
                <a:solidFill>
                  <a:srgbClr val="030303"/>
                </a:solidFill>
                <a:latin typeface="Inter Medium" panose="020B0604020202020204" charset="0"/>
                <a:ea typeface="Inter Medium" panose="020B0604020202020204" charset="0"/>
                <a:cs typeface="DM Sans Semi Bold" pitchFamily="34" charset="-120"/>
              </a:rPr>
              <a:t>Data Preprocessing</a:t>
            </a:r>
            <a:endParaRPr lang="en-US" sz="25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892415" y="2493813"/>
            <a:ext cx="6737985" cy="195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Image Resizing: 224x224 pixels</a:t>
            </a:r>
            <a:endParaRPr lang="en-US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892416" y="2831160"/>
            <a:ext cx="6737985" cy="195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Pixel Normalization: Scaled to [0, 1]</a:t>
            </a:r>
            <a:endParaRPr lang="en-US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900040" y="3174449"/>
            <a:ext cx="6737985" cy="195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Color Channels: Maintained RGB</a:t>
            </a:r>
            <a:endParaRPr lang="en-US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79210" y="4871275"/>
            <a:ext cx="2362815" cy="373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500" dirty="0">
                <a:solidFill>
                  <a:srgbClr val="030303"/>
                </a:solidFill>
                <a:latin typeface="Inter Medium" panose="020B0604020202020204" charset="0"/>
                <a:ea typeface="Inter Medium" panose="020B0604020202020204" charset="0"/>
                <a:cs typeface="DM Sans Semi Bold" pitchFamily="34" charset="-120"/>
              </a:rPr>
              <a:t>Data Augmentation Strategy</a:t>
            </a:r>
            <a:endParaRPr lang="en-US" sz="25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79222" y="5261110"/>
            <a:ext cx="7566140" cy="382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To prevent overfitting with limited data, comprehensive augmentation was applied:</a:t>
            </a:r>
            <a:endParaRPr lang="en-US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79213" y="5854442"/>
            <a:ext cx="7566140" cy="382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Rotation: ±30 degrees</a:t>
            </a:r>
            <a:endParaRPr lang="en-US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79210" y="6173810"/>
            <a:ext cx="7566140" cy="382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Zoom: 20% random</a:t>
            </a:r>
            <a:endParaRPr lang="en-US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79213" y="6496902"/>
            <a:ext cx="7566140" cy="382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Shifting: 10% horizontal/vertical</a:t>
            </a:r>
            <a:endParaRPr lang="en-US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79206" y="6816270"/>
            <a:ext cx="7566140" cy="382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Shearing: 10%</a:t>
            </a:r>
            <a:endParaRPr lang="en-US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79207" y="7135638"/>
            <a:ext cx="7566140" cy="382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Flipping: Horizontal</a:t>
            </a:r>
            <a:endParaRPr lang="en-US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353225-63F9-EC92-CA51-B0B297EF6737}"/>
              </a:ext>
            </a:extLst>
          </p:cNvPr>
          <p:cNvSpPr/>
          <p:nvPr/>
        </p:nvSpPr>
        <p:spPr>
          <a:xfrm>
            <a:off x="12790025" y="7743463"/>
            <a:ext cx="1713053" cy="37049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9E25F94-02FE-7AB0-E89B-F39E491EB855}"/>
              </a:ext>
            </a:extLst>
          </p:cNvPr>
          <p:cNvSpPr/>
          <p:nvPr/>
        </p:nvSpPr>
        <p:spPr>
          <a:xfrm>
            <a:off x="13588678" y="0"/>
            <a:ext cx="1041721" cy="8229600"/>
          </a:xfrm>
          <a:prstGeom prst="rect">
            <a:avLst/>
          </a:prstGeom>
          <a:solidFill>
            <a:srgbClr val="1C9770"/>
          </a:solidFill>
          <a:ln>
            <a:solidFill>
              <a:srgbClr val="1C97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Inter Medium" panose="020B0604020202020204" charset="0"/>
              <a:ea typeface="Inter Medium" panose="020B06040202020202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71751" y="1925270"/>
            <a:ext cx="6926818" cy="599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4500" dirty="0">
                <a:solidFill>
                  <a:srgbClr val="030303"/>
                </a:solidFill>
                <a:latin typeface="Inter Medium" panose="020B0604020202020204" charset="0"/>
                <a:ea typeface="Inter Medium" panose="020B0604020202020204" charset="0"/>
                <a:cs typeface="DM Sans Semi Bold" pitchFamily="34" charset="-120"/>
              </a:rPr>
              <a:t>Model Architecture &amp; Training</a:t>
            </a:r>
            <a:endParaRPr lang="en-US" sz="45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71751" y="3550007"/>
            <a:ext cx="2399109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500" dirty="0">
                <a:solidFill>
                  <a:srgbClr val="030303"/>
                </a:solidFill>
                <a:latin typeface="Inter Medium" panose="020B0604020202020204" charset="0"/>
                <a:ea typeface="Inter Medium" panose="020B0604020202020204" charset="0"/>
                <a:cs typeface="DM Sans Semi Bold" pitchFamily="34" charset="-120"/>
              </a:rPr>
              <a:t>Model Configuration</a:t>
            </a:r>
            <a:endParaRPr lang="en-US" sz="25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71751" y="4041735"/>
            <a:ext cx="6409373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200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Base Model: MobileNetV2 (ImageNet pre-trained)</a:t>
            </a:r>
            <a:endParaRPr lang="en-US" sz="20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71751" y="4562848"/>
            <a:ext cx="6409373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200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Input Shape: 224x224x3</a:t>
            </a:r>
            <a:endParaRPr lang="en-US" sz="20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71751" y="5083962"/>
            <a:ext cx="6409373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200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Custom Layers: GlobalAveragePooling2D, Dropout (0.3), Dense (4 units, softmax)</a:t>
            </a:r>
            <a:endParaRPr lang="en-US" sz="20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71751" y="5885299"/>
            <a:ext cx="6409373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200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Optimizer: Adam</a:t>
            </a:r>
            <a:endParaRPr lang="en-US" sz="20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71751" y="6379574"/>
            <a:ext cx="6409373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200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Loss Function: Categorical Crossentropy</a:t>
            </a:r>
            <a:endParaRPr lang="en-US" sz="20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556897" y="3550007"/>
            <a:ext cx="3320415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500" dirty="0">
                <a:solidFill>
                  <a:srgbClr val="030303"/>
                </a:solidFill>
                <a:latin typeface="Inter Medium" panose="020B0604020202020204" charset="0"/>
                <a:ea typeface="Inter Medium" panose="020B0604020202020204" charset="0"/>
                <a:cs typeface="DM Sans Semi Bold" pitchFamily="34" charset="-120"/>
              </a:rPr>
              <a:t>Two-Phase Training Strategy</a:t>
            </a:r>
            <a:endParaRPr lang="en-US" sz="25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556897" y="4065667"/>
            <a:ext cx="191929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DM Sans Light" pitchFamily="34" charset="-120"/>
              </a:rPr>
              <a:t>01</a:t>
            </a:r>
            <a:endParaRPr lang="en-US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556897" y="4369038"/>
            <a:ext cx="6409373" cy="22860"/>
          </a:xfrm>
          <a:prstGeom prst="rect">
            <a:avLst/>
          </a:prstGeom>
          <a:solidFill>
            <a:srgbClr val="1C9770"/>
          </a:solidFill>
          <a:ln/>
        </p:spPr>
        <p:txBody>
          <a:bodyPr/>
          <a:lstStyle/>
          <a:p>
            <a:endParaRPr lang="en-IN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556897" y="4510722"/>
            <a:ext cx="3945374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DM Sans Semi Bold" pitchFamily="34" charset="-120"/>
              </a:rPr>
              <a:t>Phase 1: Base Training (20 Epochs)</a:t>
            </a:r>
            <a:endParaRPr lang="en-US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556897" y="5002451"/>
            <a:ext cx="6409373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Frozen MobileNetV2 layers; only custom layers trainable.</a:t>
            </a:r>
            <a:endParaRPr lang="en-US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556897" y="5645388"/>
            <a:ext cx="191929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DM Sans Light" pitchFamily="34" charset="-120"/>
              </a:rPr>
              <a:t>02</a:t>
            </a:r>
            <a:endParaRPr lang="en-US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7556897" y="5948759"/>
            <a:ext cx="6409373" cy="22860"/>
          </a:xfrm>
          <a:prstGeom prst="rect">
            <a:avLst/>
          </a:prstGeom>
          <a:solidFill>
            <a:srgbClr val="1C9770"/>
          </a:solidFill>
          <a:ln/>
        </p:spPr>
        <p:txBody>
          <a:bodyPr/>
          <a:lstStyle/>
          <a:p>
            <a:endParaRPr lang="en-IN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7556897" y="6090444"/>
            <a:ext cx="3771067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DM Sans Semi Bold" pitchFamily="34" charset="-120"/>
              </a:rPr>
              <a:t>Phase 2: Fine-tuning (10 Epochs)</a:t>
            </a:r>
            <a:endParaRPr lang="en-US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556897" y="6582172"/>
            <a:ext cx="6409373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Top 100 MobileNetV2 layers unfrozen; reduced learning rate.</a:t>
            </a:r>
            <a:endParaRPr lang="en-US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A7B4E40-8382-4A78-266D-B17642EEBD0E}"/>
              </a:ext>
            </a:extLst>
          </p:cNvPr>
          <p:cNvSpPr/>
          <p:nvPr/>
        </p:nvSpPr>
        <p:spPr>
          <a:xfrm>
            <a:off x="0" y="0"/>
            <a:ext cx="14630400" cy="1138972"/>
          </a:xfrm>
          <a:prstGeom prst="rect">
            <a:avLst/>
          </a:prstGeom>
          <a:solidFill>
            <a:srgbClr val="1C9770"/>
          </a:solidFill>
          <a:ln>
            <a:solidFill>
              <a:srgbClr val="1C97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F84F65-8690-3CF1-E54F-656CC8A1E239}"/>
              </a:ext>
            </a:extLst>
          </p:cNvPr>
          <p:cNvSpPr/>
          <p:nvPr/>
        </p:nvSpPr>
        <p:spPr>
          <a:xfrm>
            <a:off x="12790025" y="7743463"/>
            <a:ext cx="1713053" cy="37049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Inter Medium" panose="020B0604020202020204" charset="0"/>
              <a:ea typeface="Inter Medium" panose="020B060402020202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CDCB9D3-9BA2-C868-A3B7-2F02A4787079}"/>
              </a:ext>
            </a:extLst>
          </p:cNvPr>
          <p:cNvSpPr/>
          <p:nvPr/>
        </p:nvSpPr>
        <p:spPr>
          <a:xfrm>
            <a:off x="793790" y="1425773"/>
            <a:ext cx="83504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500" dirty="0">
                <a:solidFill>
                  <a:srgbClr val="030303"/>
                </a:solidFill>
                <a:latin typeface="Inter Medium" panose="020B0604020202020204" charset="0"/>
                <a:ea typeface="Inter Medium" panose="020B0604020202020204" charset="0"/>
                <a:cs typeface="DM Sans Semi Bold" pitchFamily="34" charset="-120"/>
              </a:rPr>
              <a:t>Detailed Performance Analysis</a:t>
            </a:r>
            <a:endParaRPr lang="en-US" sz="45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FE06CEA8-3D0A-D4FD-7894-F95352F88970}"/>
              </a:ext>
            </a:extLst>
          </p:cNvPr>
          <p:cNvSpPr/>
          <p:nvPr/>
        </p:nvSpPr>
        <p:spPr>
          <a:xfrm>
            <a:off x="793790" y="258818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The model demonstrated exceptional performance, particularly in detecting pest-affected and bacterial leaves.</a:t>
            </a:r>
            <a:endParaRPr lang="en-US" sz="175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2B75FE17-2C8A-0F21-2979-F884134C241C}"/>
              </a:ext>
            </a:extLst>
          </p:cNvPr>
          <p:cNvSpPr/>
          <p:nvPr/>
        </p:nvSpPr>
        <p:spPr>
          <a:xfrm>
            <a:off x="793790" y="3206234"/>
            <a:ext cx="13042821" cy="2616518"/>
          </a:xfrm>
          <a:prstGeom prst="roundRect">
            <a:avLst>
              <a:gd name="adj" fmla="val 130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E6BF1F75-984E-4610-8BDA-255363A9344B}"/>
              </a:ext>
            </a:extLst>
          </p:cNvPr>
          <p:cNvSpPr/>
          <p:nvPr/>
        </p:nvSpPr>
        <p:spPr>
          <a:xfrm>
            <a:off x="801410" y="3213854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F8610AF1-6F49-E376-0D39-1328055E5E03}"/>
              </a:ext>
            </a:extLst>
          </p:cNvPr>
          <p:cNvSpPr/>
          <p:nvPr/>
        </p:nvSpPr>
        <p:spPr>
          <a:xfrm>
            <a:off x="1028581" y="3357563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Bacterial</a:t>
            </a:r>
            <a:endParaRPr lang="en-US" sz="175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BEDC2A35-AD1A-56B4-DC5A-5C838BA6F2B9}"/>
              </a:ext>
            </a:extLst>
          </p:cNvPr>
          <p:cNvSpPr/>
          <p:nvPr/>
        </p:nvSpPr>
        <p:spPr>
          <a:xfrm>
            <a:off x="3637836" y="3357563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1.00</a:t>
            </a:r>
            <a:endParaRPr lang="en-US" sz="175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D5D5869C-9A51-7457-7E6C-F02063C4441C}"/>
              </a:ext>
            </a:extLst>
          </p:cNvPr>
          <p:cNvSpPr/>
          <p:nvPr/>
        </p:nvSpPr>
        <p:spPr>
          <a:xfrm>
            <a:off x="6243280" y="3357563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0.82</a:t>
            </a:r>
            <a:endParaRPr lang="en-US" sz="175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404326C2-1471-0D6F-6925-BCF639847236}"/>
              </a:ext>
            </a:extLst>
          </p:cNvPr>
          <p:cNvSpPr/>
          <p:nvPr/>
        </p:nvSpPr>
        <p:spPr>
          <a:xfrm>
            <a:off x="8848725" y="3357563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0.90</a:t>
            </a:r>
            <a:endParaRPr lang="en-US" sz="175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82710A54-8B9A-887D-13C0-7F1A7F9C026D}"/>
              </a:ext>
            </a:extLst>
          </p:cNvPr>
          <p:cNvSpPr/>
          <p:nvPr/>
        </p:nvSpPr>
        <p:spPr>
          <a:xfrm>
            <a:off x="11454170" y="3357563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40</a:t>
            </a:r>
            <a:endParaRPr lang="en-US" sz="175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1" name="Shape 9">
            <a:extLst>
              <a:ext uri="{FF2B5EF4-FFF2-40B4-BE49-F238E27FC236}">
                <a16:creationId xmlns:a16="http://schemas.microsoft.com/office/drawing/2014/main" id="{81B45546-9EAF-0E04-8B0B-FAC71AC2BC29}"/>
              </a:ext>
            </a:extLst>
          </p:cNvPr>
          <p:cNvSpPr/>
          <p:nvPr/>
        </p:nvSpPr>
        <p:spPr>
          <a:xfrm>
            <a:off x="801410" y="386417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FDB10BE7-5CA4-9425-E9B5-76AEA2F42C0C}"/>
              </a:ext>
            </a:extLst>
          </p:cNvPr>
          <p:cNvSpPr/>
          <p:nvPr/>
        </p:nvSpPr>
        <p:spPr>
          <a:xfrm>
            <a:off x="1028581" y="4007882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Fungal</a:t>
            </a:r>
            <a:endParaRPr lang="en-US" sz="175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2F4FB35E-C8D5-E722-3343-A647C0CA6776}"/>
              </a:ext>
            </a:extLst>
          </p:cNvPr>
          <p:cNvSpPr/>
          <p:nvPr/>
        </p:nvSpPr>
        <p:spPr>
          <a:xfrm>
            <a:off x="3637836" y="4007882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0.95</a:t>
            </a:r>
            <a:endParaRPr lang="en-US" sz="175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4773C548-1D9F-CB9A-0174-6F57B83B737E}"/>
              </a:ext>
            </a:extLst>
          </p:cNvPr>
          <p:cNvSpPr/>
          <p:nvPr/>
        </p:nvSpPr>
        <p:spPr>
          <a:xfrm>
            <a:off x="6243280" y="4007882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0.36</a:t>
            </a:r>
            <a:endParaRPr lang="en-US" sz="175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19AF0BC8-CE2E-FD40-A220-42705B37A34B}"/>
              </a:ext>
            </a:extLst>
          </p:cNvPr>
          <p:cNvSpPr/>
          <p:nvPr/>
        </p:nvSpPr>
        <p:spPr>
          <a:xfrm>
            <a:off x="8848725" y="4007882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0.52</a:t>
            </a:r>
            <a:endParaRPr lang="en-US" sz="175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5E9FE43F-8D7D-F05B-027B-9370EED3F850}"/>
              </a:ext>
            </a:extLst>
          </p:cNvPr>
          <p:cNvSpPr/>
          <p:nvPr/>
        </p:nvSpPr>
        <p:spPr>
          <a:xfrm>
            <a:off x="11454170" y="4007882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98</a:t>
            </a:r>
            <a:endParaRPr lang="en-US" sz="175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7" name="Shape 15">
            <a:extLst>
              <a:ext uri="{FF2B5EF4-FFF2-40B4-BE49-F238E27FC236}">
                <a16:creationId xmlns:a16="http://schemas.microsoft.com/office/drawing/2014/main" id="{FC7D95FE-5666-7394-321C-F19CF6212452}"/>
              </a:ext>
            </a:extLst>
          </p:cNvPr>
          <p:cNvSpPr/>
          <p:nvPr/>
        </p:nvSpPr>
        <p:spPr>
          <a:xfrm>
            <a:off x="801410" y="451449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00FA0864-1501-001B-ABB1-4B8799BB18E9}"/>
              </a:ext>
            </a:extLst>
          </p:cNvPr>
          <p:cNvSpPr/>
          <p:nvPr/>
        </p:nvSpPr>
        <p:spPr>
          <a:xfrm>
            <a:off x="1028581" y="4658201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Healthy</a:t>
            </a:r>
            <a:endParaRPr lang="en-US" sz="175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9E7023B5-9C1B-1943-17D1-8F4D2DFDB996}"/>
              </a:ext>
            </a:extLst>
          </p:cNvPr>
          <p:cNvSpPr/>
          <p:nvPr/>
        </p:nvSpPr>
        <p:spPr>
          <a:xfrm>
            <a:off x="3637836" y="4658201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0.69</a:t>
            </a:r>
            <a:endParaRPr lang="en-US" sz="175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20" name="Text 18">
            <a:extLst>
              <a:ext uri="{FF2B5EF4-FFF2-40B4-BE49-F238E27FC236}">
                <a16:creationId xmlns:a16="http://schemas.microsoft.com/office/drawing/2014/main" id="{4BE4A71B-FF79-2A8C-3999-10CDCEA71853}"/>
              </a:ext>
            </a:extLst>
          </p:cNvPr>
          <p:cNvSpPr/>
          <p:nvPr/>
        </p:nvSpPr>
        <p:spPr>
          <a:xfrm>
            <a:off x="6243280" y="4658201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1.00</a:t>
            </a:r>
            <a:endParaRPr lang="en-US" sz="175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C897A17A-23D2-730D-3C51-70013879612F}"/>
              </a:ext>
            </a:extLst>
          </p:cNvPr>
          <p:cNvSpPr/>
          <p:nvPr/>
        </p:nvSpPr>
        <p:spPr>
          <a:xfrm>
            <a:off x="8848725" y="4658201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0.82</a:t>
            </a:r>
            <a:endParaRPr lang="en-US" sz="175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2E03656E-BE89-63EB-8DCE-4FCFCF683FDB}"/>
              </a:ext>
            </a:extLst>
          </p:cNvPr>
          <p:cNvSpPr/>
          <p:nvPr/>
        </p:nvSpPr>
        <p:spPr>
          <a:xfrm>
            <a:off x="11454170" y="4658201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153</a:t>
            </a:r>
            <a:endParaRPr lang="en-US" sz="175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23" name="Shape 21">
            <a:extLst>
              <a:ext uri="{FF2B5EF4-FFF2-40B4-BE49-F238E27FC236}">
                <a16:creationId xmlns:a16="http://schemas.microsoft.com/office/drawing/2014/main" id="{B6F866E7-DBD2-E762-BA44-144319FD1F79}"/>
              </a:ext>
            </a:extLst>
          </p:cNvPr>
          <p:cNvSpPr/>
          <p:nvPr/>
        </p:nvSpPr>
        <p:spPr>
          <a:xfrm>
            <a:off x="801410" y="5164812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24" name="Text 22">
            <a:extLst>
              <a:ext uri="{FF2B5EF4-FFF2-40B4-BE49-F238E27FC236}">
                <a16:creationId xmlns:a16="http://schemas.microsoft.com/office/drawing/2014/main" id="{E2DFB741-BC30-7F63-5B73-9A79BACA8DBB}"/>
              </a:ext>
            </a:extLst>
          </p:cNvPr>
          <p:cNvSpPr/>
          <p:nvPr/>
        </p:nvSpPr>
        <p:spPr>
          <a:xfrm>
            <a:off x="1028581" y="5308521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Pests</a:t>
            </a:r>
            <a:endParaRPr lang="en-US" sz="175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25" name="Text 23">
            <a:extLst>
              <a:ext uri="{FF2B5EF4-FFF2-40B4-BE49-F238E27FC236}">
                <a16:creationId xmlns:a16="http://schemas.microsoft.com/office/drawing/2014/main" id="{EC2AB935-B441-CF05-4186-C41DF9F35DC7}"/>
              </a:ext>
            </a:extLst>
          </p:cNvPr>
          <p:cNvSpPr/>
          <p:nvPr/>
        </p:nvSpPr>
        <p:spPr>
          <a:xfrm>
            <a:off x="3637836" y="5308521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1.00</a:t>
            </a:r>
            <a:endParaRPr lang="en-US" sz="175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26" name="Text 24">
            <a:extLst>
              <a:ext uri="{FF2B5EF4-FFF2-40B4-BE49-F238E27FC236}">
                <a16:creationId xmlns:a16="http://schemas.microsoft.com/office/drawing/2014/main" id="{E38CC713-87FA-FED9-E4B7-C378C570CF96}"/>
              </a:ext>
            </a:extLst>
          </p:cNvPr>
          <p:cNvSpPr/>
          <p:nvPr/>
        </p:nvSpPr>
        <p:spPr>
          <a:xfrm>
            <a:off x="6243280" y="5308521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1.00</a:t>
            </a:r>
            <a:endParaRPr lang="en-US" sz="175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27" name="Text 25">
            <a:extLst>
              <a:ext uri="{FF2B5EF4-FFF2-40B4-BE49-F238E27FC236}">
                <a16:creationId xmlns:a16="http://schemas.microsoft.com/office/drawing/2014/main" id="{291692C8-BDA5-073F-AFC1-528880B79D04}"/>
              </a:ext>
            </a:extLst>
          </p:cNvPr>
          <p:cNvSpPr/>
          <p:nvPr/>
        </p:nvSpPr>
        <p:spPr>
          <a:xfrm>
            <a:off x="8848725" y="5308521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1.00</a:t>
            </a:r>
            <a:endParaRPr lang="en-US" sz="175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28" name="Text 26">
            <a:extLst>
              <a:ext uri="{FF2B5EF4-FFF2-40B4-BE49-F238E27FC236}">
                <a16:creationId xmlns:a16="http://schemas.microsoft.com/office/drawing/2014/main" id="{57C1E684-E470-0A56-6D18-4C7EB7F453D6}"/>
              </a:ext>
            </a:extLst>
          </p:cNvPr>
          <p:cNvSpPr/>
          <p:nvPr/>
        </p:nvSpPr>
        <p:spPr>
          <a:xfrm>
            <a:off x="11454170" y="5308521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163</a:t>
            </a:r>
            <a:endParaRPr lang="en-US" sz="175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29" name="Text 27">
            <a:extLst>
              <a:ext uri="{FF2B5EF4-FFF2-40B4-BE49-F238E27FC236}">
                <a16:creationId xmlns:a16="http://schemas.microsoft.com/office/drawing/2014/main" id="{5C81A553-28AB-CCF8-4607-0B4C53143D83}"/>
              </a:ext>
            </a:extLst>
          </p:cNvPr>
          <p:cNvSpPr/>
          <p:nvPr/>
        </p:nvSpPr>
        <p:spPr>
          <a:xfrm>
            <a:off x="793790" y="607790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Key Observation:</a:t>
            </a:r>
            <a:r>
              <a:rPr lang="en-US" sz="1750" dirty="0">
                <a:solidFill>
                  <a:srgbClr val="464646"/>
                </a:solidFill>
                <a:latin typeface="Inter Medium" panose="020B0604020202020204" charset="0"/>
                <a:ea typeface="Inter Medium" panose="020B0604020202020204" charset="0"/>
                <a:cs typeface="Inter Medium" pitchFamily="34" charset="-120"/>
              </a:rPr>
              <a:t> Fungal class shows high precision (95%) but low recall (36%), with 63/98 fungal samples misclassified as healthy. This suggests visual similarity between early fungal symptoms and healthy leaves.</a:t>
            </a:r>
            <a:endParaRPr lang="en-US" sz="1750" dirty="0">
              <a:latin typeface="Inter Medium" panose="020B0604020202020204" charset="0"/>
              <a:ea typeface="Inter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826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A37BAC6F850444B61675070ABC1D6E" ma:contentTypeVersion="3" ma:contentTypeDescription="Create a new document." ma:contentTypeScope="" ma:versionID="838aec67ff2e1182883ef97a04821465">
  <xsd:schema xmlns:xsd="http://www.w3.org/2001/XMLSchema" xmlns:xs="http://www.w3.org/2001/XMLSchema" xmlns:p="http://schemas.microsoft.com/office/2006/metadata/properties" xmlns:ns2="cd4b354a-d724-4ddf-9a24-2c7cd0d42218" targetNamespace="http://schemas.microsoft.com/office/2006/metadata/properties" ma:root="true" ma:fieldsID="87c5c3bb3d701a3d21272ef9c1e6a410" ns2:_="">
    <xsd:import namespace="cd4b354a-d724-4ddf-9a24-2c7cd0d4221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4b354a-d724-4ddf-9a24-2c7cd0d422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88119D-E17F-4B3D-8249-7FF6CE95C1A8}">
  <ds:schemaRefs>
    <ds:schemaRef ds:uri="http://schemas.microsoft.com/office/2006/metadata/properties"/>
    <ds:schemaRef ds:uri="http://schemas.microsoft.com/office/infopath/2007/PartnerControls"/>
    <ds:schemaRef ds:uri="50da979a-3f7f-4ede-82ec-74c74b3e66fc"/>
  </ds:schemaRefs>
</ds:datastoreItem>
</file>

<file path=customXml/itemProps2.xml><?xml version="1.0" encoding="utf-8"?>
<ds:datastoreItem xmlns:ds="http://schemas.openxmlformats.org/officeDocument/2006/customXml" ds:itemID="{E8B38493-BC0B-42FA-B39F-F7BF25CC20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412DFDD-9F20-4D58-968F-C759DABD9B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d4b354a-d724-4ddf-9a24-2c7cd0d4221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881</TotalTime>
  <Words>878</Words>
  <Application>Microsoft Office PowerPoint</Application>
  <PresentationFormat>Custom</PresentationFormat>
  <Paragraphs>147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Inter Medium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hp</dc:creator>
  <cp:lastModifiedBy>23BEC095ShwetaS</cp:lastModifiedBy>
  <cp:revision>9</cp:revision>
  <dcterms:created xsi:type="dcterms:W3CDTF">2025-11-16T12:26:16Z</dcterms:created>
  <dcterms:modified xsi:type="dcterms:W3CDTF">2025-12-27T07:05:36Z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0x0101006FA37BAC6F850444B61675070ABC1D6E</vt:lpwstr>
  </property>
</Properties>
</file>